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rimo" panose="020B0604020202020204" charset="0"/>
      <p:regular r:id="rId17"/>
    </p:embeddedFont>
    <p:embeddedFont>
      <p:font typeface="Arimo Bold" panose="020B0604020202020204" charset="0"/>
      <p:regular r:id="rId18"/>
    </p:embeddedFont>
    <p:embeddedFont>
      <p:font typeface="Arimo Bold Italics" panose="020B0604020202020204" charset="0"/>
      <p:regular r:id="rId19"/>
    </p:embeddedFont>
    <p:embeddedFont>
      <p:font typeface="Bree Serif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heddar" panose="020B0604020202020204" charset="0"/>
      <p:regular r:id="rId25"/>
    </p:embeddedFont>
    <p:embeddedFont>
      <p:font typeface="Open Sans" panose="020B0604020202020204" charset="0"/>
      <p:regular r:id="rId26"/>
    </p:embeddedFont>
    <p:embeddedFont>
      <p:font typeface="Open Sans Bold" panose="020B0604020202020204" charset="0"/>
      <p:regular r:id="rId27"/>
    </p:embeddedFont>
    <p:embeddedFont>
      <p:font typeface="Open Sans Bold Italics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hat.openai.com" TargetMode="External"/><Relationship Id="rId2" Type="http://schemas.openxmlformats.org/officeDocument/2006/relationships/hyperlink" Target="https://www.w3schools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700" b="-47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266D">
                <a:alpha val="6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81439" y="588181"/>
            <a:ext cx="13306444" cy="431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630"/>
              </a:lnSpc>
            </a:pPr>
            <a:r>
              <a:rPr lang="en-US" sz="17070" spc="631">
                <a:solidFill>
                  <a:srgbClr val="7AECFF"/>
                </a:solidFill>
                <a:latin typeface="Cheddar"/>
                <a:ea typeface="Cheddar"/>
                <a:cs typeface="Cheddar"/>
                <a:sym typeface="Cheddar"/>
              </a:rPr>
              <a:t>VETCARE360</a:t>
            </a:r>
          </a:p>
          <a:p>
            <a:pPr marL="0" lvl="0" indent="0" algn="l">
              <a:lnSpc>
                <a:spcPts val="5503"/>
              </a:lnSpc>
            </a:pPr>
            <a:r>
              <a:rPr lang="en-US" sz="6399" u="none" spc="236">
                <a:solidFill>
                  <a:srgbClr val="D9D9D9"/>
                </a:solidFill>
                <a:latin typeface="Cheddar"/>
                <a:ea typeface="Cheddar"/>
                <a:cs typeface="Cheddar"/>
                <a:sym typeface="Cheddar"/>
              </a:rPr>
              <a:t>   UNE APPLICATION WEB POUR</a:t>
            </a:r>
          </a:p>
          <a:p>
            <a:pPr marL="0" lvl="0" indent="0" algn="l">
              <a:lnSpc>
                <a:spcPts val="5503"/>
              </a:lnSpc>
            </a:pPr>
            <a:r>
              <a:rPr lang="en-US" sz="6399" u="none" spc="236">
                <a:solidFill>
                  <a:srgbClr val="D9D9D9"/>
                </a:solidFill>
                <a:latin typeface="Cheddar"/>
                <a:ea typeface="Cheddar"/>
                <a:cs typeface="Cheddar"/>
                <a:sym typeface="Cheddar"/>
              </a:rPr>
              <a:t>   LA GESTION D’UNE CLINIQUE VÉTÉRINAIRE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1439" y="7101769"/>
            <a:ext cx="6209759" cy="164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9"/>
              </a:lnSpc>
            </a:pPr>
            <a:r>
              <a:rPr lang="en-US" sz="3379" b="1" i="1" spc="125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Présenté par </a:t>
            </a:r>
            <a:r>
              <a:rPr lang="en-US" sz="3379" spc="12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  <a:p>
            <a:pPr algn="l">
              <a:lnSpc>
                <a:spcPts val="2027"/>
              </a:lnSpc>
            </a:pPr>
            <a:endParaRPr lang="en-US" sz="3379" spc="125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581"/>
              </a:lnSpc>
            </a:pPr>
            <a:r>
              <a:rPr lang="en-US" sz="3379" spc="12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 - Norhane Ramzi</a:t>
            </a:r>
          </a:p>
          <a:p>
            <a:pPr marL="0" lvl="0" indent="0" algn="ctr">
              <a:lnSpc>
                <a:spcPts val="3581"/>
              </a:lnSpc>
            </a:pPr>
            <a:r>
              <a:rPr lang="en-US" sz="3379" spc="12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- Mohamed Aymane Jlida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08357" y="7370463"/>
            <a:ext cx="6354783" cy="1213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5"/>
              </a:lnSpc>
            </a:pPr>
            <a:r>
              <a:rPr lang="en-US" sz="3831" spc="14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831" b="1" i="1" spc="141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Encadré par :</a:t>
            </a:r>
            <a:r>
              <a:rPr lang="en-US" sz="3831" spc="14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l">
              <a:lnSpc>
                <a:spcPts val="3065"/>
              </a:lnSpc>
            </a:pPr>
            <a:endParaRPr lang="en-US" sz="3831" spc="141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065"/>
              </a:lnSpc>
            </a:pPr>
            <a:r>
              <a:rPr lang="en-US" sz="3831" spc="14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  - MR. Esbai Redouane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29898" y="9646672"/>
            <a:ext cx="5178460" cy="40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1"/>
              </a:lnSpc>
              <a:spcBef>
                <a:spcPct val="0"/>
              </a:spcBef>
            </a:pPr>
            <a:r>
              <a:rPr lang="en-US" sz="2775" spc="102">
                <a:solidFill>
                  <a:srgbClr val="737373"/>
                </a:solidFill>
                <a:latin typeface="Arimo"/>
                <a:ea typeface="Arimo"/>
                <a:cs typeface="Arimo"/>
                <a:sym typeface="Arimo"/>
              </a:rPr>
              <a:t>Année universitaire 2024-2025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7311" y="1681564"/>
            <a:ext cx="7738570" cy="7412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2"/>
              </a:lnSpc>
            </a:pPr>
            <a:endParaRPr dirty="0"/>
          </a:p>
          <a:p>
            <a:pPr marL="734987" lvl="1" indent="-367494" algn="l">
              <a:lnSpc>
                <a:spcPts val="4766"/>
              </a:lnSpc>
              <a:buFont typeface="Arial"/>
              <a:buChar char="•"/>
            </a:pPr>
            <a:r>
              <a:rPr lang="en-US" sz="3404" b="1" i="1" dirty="0">
                <a:solidFill>
                  <a:srgbClr val="D486EA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Node.js :</a:t>
            </a:r>
            <a:r>
              <a:rPr lang="en-US" sz="3404" b="1" i="1" dirty="0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 </a:t>
            </a:r>
            <a:r>
              <a:rPr lang="en-US" sz="3404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Environnement</a:t>
            </a:r>
            <a:r>
              <a:rPr lang="en-US" sz="340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4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d'exécution</a:t>
            </a:r>
            <a:r>
              <a:rPr lang="en-US" sz="340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JavaScript </a:t>
            </a:r>
            <a:r>
              <a:rPr lang="en-US" sz="3404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côté</a:t>
            </a:r>
            <a:r>
              <a:rPr lang="en-US" sz="340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4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serveur</a:t>
            </a:r>
            <a:endParaRPr lang="en-US" sz="3404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34987" lvl="1" indent="-367494" algn="l">
              <a:lnSpc>
                <a:spcPts val="4766"/>
              </a:lnSpc>
              <a:buFont typeface="Arial"/>
              <a:buChar char="•"/>
            </a:pPr>
            <a:r>
              <a:rPr lang="en-US" sz="3404" b="1" i="1" dirty="0">
                <a:solidFill>
                  <a:srgbClr val="D486EA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Express.js :</a:t>
            </a:r>
            <a:r>
              <a:rPr lang="en-US" sz="340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Framework web </a:t>
            </a:r>
            <a:r>
              <a:rPr lang="en-US" sz="3404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minimaliste</a:t>
            </a:r>
            <a:r>
              <a:rPr lang="en-US" sz="340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et flexible pour Node.js</a:t>
            </a:r>
          </a:p>
          <a:p>
            <a:pPr marL="734987" lvl="1" indent="-367494" algn="l">
              <a:lnSpc>
                <a:spcPts val="4766"/>
              </a:lnSpc>
              <a:buFont typeface="Arial"/>
              <a:buChar char="•"/>
            </a:pPr>
            <a:r>
              <a:rPr lang="en-US" sz="3404" b="1" i="1" dirty="0">
                <a:solidFill>
                  <a:srgbClr val="D486EA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API RESTful :</a:t>
            </a:r>
            <a:r>
              <a:rPr lang="en-US" sz="340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Endpoints </a:t>
            </a:r>
            <a:r>
              <a:rPr lang="en-US" sz="3404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structurés</a:t>
            </a:r>
            <a:r>
              <a:rPr lang="en-US" sz="340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pour les </a:t>
            </a:r>
            <a:r>
              <a:rPr lang="en-US" sz="3404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opérations</a:t>
            </a:r>
            <a:r>
              <a:rPr lang="en-US" sz="340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CRUD</a:t>
            </a:r>
          </a:p>
          <a:p>
            <a:pPr marL="734987" lvl="1" indent="-367494" algn="l">
              <a:lnSpc>
                <a:spcPts val="4766"/>
              </a:lnSpc>
              <a:buFont typeface="Arial"/>
              <a:buChar char="•"/>
            </a:pPr>
            <a:r>
              <a:rPr lang="en-US" sz="3404" b="1" i="1" dirty="0">
                <a:solidFill>
                  <a:srgbClr val="D486EA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Gestion </a:t>
            </a:r>
            <a:r>
              <a:rPr lang="en-US" sz="3404" b="1" i="1" dirty="0" err="1">
                <a:solidFill>
                  <a:srgbClr val="D486EA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d'erreurs</a:t>
            </a:r>
            <a:r>
              <a:rPr lang="en-US" sz="3404" b="1" i="1" dirty="0">
                <a:solidFill>
                  <a:srgbClr val="D486EA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 : </a:t>
            </a:r>
            <a:r>
              <a:rPr lang="en-US" sz="340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Middleware </a:t>
            </a:r>
            <a:r>
              <a:rPr lang="en-US" sz="3404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centralisé</a:t>
            </a:r>
            <a:r>
              <a:rPr lang="en-US" sz="340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pour le </a:t>
            </a:r>
            <a:r>
              <a:rPr lang="en-US" sz="3404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traitement</a:t>
            </a:r>
            <a:r>
              <a:rPr lang="en-US" sz="340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des exceptions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67227" y="2454977"/>
            <a:ext cx="6992073" cy="6263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5792" lvl="1" indent="-382896" algn="l">
              <a:lnSpc>
                <a:spcPts val="4965"/>
              </a:lnSpc>
              <a:buFont typeface="Arial"/>
              <a:buChar char="•"/>
            </a:pPr>
            <a:r>
              <a:rPr lang="en-US" sz="3546" b="1" i="1">
                <a:solidFill>
                  <a:srgbClr val="FFE786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MongoDB :</a:t>
            </a:r>
            <a:r>
              <a:rPr lang="en-US" sz="354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Base de données NoSQL orientée documents</a:t>
            </a:r>
          </a:p>
          <a:p>
            <a:pPr marL="765792" lvl="1" indent="-382896" algn="l">
              <a:lnSpc>
                <a:spcPts val="4965"/>
              </a:lnSpc>
              <a:buFont typeface="Arial"/>
              <a:buChar char="•"/>
            </a:pPr>
            <a:r>
              <a:rPr lang="en-US" sz="3546" b="1" i="1">
                <a:solidFill>
                  <a:srgbClr val="FFE786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Mongoose :</a:t>
            </a:r>
            <a:r>
              <a:rPr lang="en-US" sz="3546">
                <a:solidFill>
                  <a:srgbClr val="FFE78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54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ODM (Object Data Modeling) pour MongoDB</a:t>
            </a:r>
          </a:p>
          <a:p>
            <a:pPr marL="765792" lvl="1" indent="-382896" algn="l">
              <a:lnSpc>
                <a:spcPts val="4965"/>
              </a:lnSpc>
              <a:buFont typeface="Arial"/>
              <a:buChar char="•"/>
            </a:pPr>
            <a:r>
              <a:rPr lang="en-US" sz="3546" b="1" i="1">
                <a:solidFill>
                  <a:srgbClr val="FFE786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Schémas :</a:t>
            </a:r>
            <a:r>
              <a:rPr lang="en-US" sz="354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Structure des données avec validation</a:t>
            </a:r>
          </a:p>
          <a:p>
            <a:pPr marL="765792" lvl="1" indent="-382896" algn="l">
              <a:lnSpc>
                <a:spcPts val="4965"/>
              </a:lnSpc>
              <a:buFont typeface="Arial"/>
              <a:buChar char="•"/>
            </a:pPr>
            <a:r>
              <a:rPr lang="en-US" sz="3546" b="1" i="1">
                <a:solidFill>
                  <a:srgbClr val="FFE786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Requêtes </a:t>
            </a:r>
            <a:r>
              <a:rPr lang="en-US" sz="3546" b="1" i="1">
                <a:solidFill>
                  <a:srgbClr val="FFDE59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:</a:t>
            </a:r>
            <a:r>
              <a:rPr lang="en-US" sz="3546">
                <a:solidFill>
                  <a:srgbClr val="FFDE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54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 intuitive pour interroger la base de données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404566" y="964162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72134" y="2139966"/>
            <a:ext cx="8108922" cy="7118334"/>
            <a:chOff x="0" y="-38100"/>
            <a:chExt cx="2519520" cy="22117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19520" cy="2173635"/>
            </a:xfrm>
            <a:custGeom>
              <a:avLst/>
              <a:gdLst/>
              <a:ahLst/>
              <a:cxnLst/>
              <a:rect l="l" t="t" r="r" b="b"/>
              <a:pathLst>
                <a:path w="2519520" h="2173635">
                  <a:moveTo>
                    <a:pt x="47737" y="0"/>
                  </a:moveTo>
                  <a:lnTo>
                    <a:pt x="2471783" y="0"/>
                  </a:lnTo>
                  <a:cubicBezTo>
                    <a:pt x="2484444" y="0"/>
                    <a:pt x="2496586" y="5029"/>
                    <a:pt x="2505538" y="13982"/>
                  </a:cubicBezTo>
                  <a:cubicBezTo>
                    <a:pt x="2514491" y="22934"/>
                    <a:pt x="2519520" y="35076"/>
                    <a:pt x="2519520" y="47737"/>
                  </a:cubicBezTo>
                  <a:lnTo>
                    <a:pt x="2519520" y="2125898"/>
                  </a:lnTo>
                  <a:cubicBezTo>
                    <a:pt x="2519520" y="2138558"/>
                    <a:pt x="2514491" y="2150700"/>
                    <a:pt x="2505538" y="2159653"/>
                  </a:cubicBezTo>
                  <a:cubicBezTo>
                    <a:pt x="2496586" y="2168605"/>
                    <a:pt x="2484444" y="2173635"/>
                    <a:pt x="2471783" y="2173635"/>
                  </a:cubicBezTo>
                  <a:lnTo>
                    <a:pt x="47737" y="2173635"/>
                  </a:lnTo>
                  <a:cubicBezTo>
                    <a:pt x="35076" y="2173635"/>
                    <a:pt x="22934" y="2168605"/>
                    <a:pt x="13982" y="2159653"/>
                  </a:cubicBezTo>
                  <a:cubicBezTo>
                    <a:pt x="5029" y="2150700"/>
                    <a:pt x="0" y="2138558"/>
                    <a:pt x="0" y="2125898"/>
                  </a:cubicBezTo>
                  <a:lnTo>
                    <a:pt x="0" y="47737"/>
                  </a:lnTo>
                  <a:cubicBezTo>
                    <a:pt x="0" y="35076"/>
                    <a:pt x="5029" y="22934"/>
                    <a:pt x="13982" y="13982"/>
                  </a:cubicBezTo>
                  <a:cubicBezTo>
                    <a:pt x="22934" y="5029"/>
                    <a:pt x="35076" y="0"/>
                    <a:pt x="477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519520" cy="2211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62490" y="933450"/>
            <a:ext cx="6756645" cy="910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dirty="0">
                <a:solidFill>
                  <a:srgbClr val="7AECFF"/>
                </a:solidFill>
                <a:latin typeface="Bree Serif"/>
                <a:ea typeface="Bree Serif"/>
                <a:cs typeface="Bree Serif"/>
                <a:sym typeface="Bree Serif"/>
              </a:rPr>
              <a:t>Node.js et Express.js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67227" y="863664"/>
            <a:ext cx="7563573" cy="903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5299" dirty="0">
                <a:solidFill>
                  <a:srgbClr val="7AECFF"/>
                </a:solidFill>
                <a:latin typeface="Bree Serif"/>
                <a:ea typeface="Bree Serif"/>
                <a:cs typeface="Bree Serif"/>
                <a:sym typeface="Bree Serif"/>
              </a:rPr>
              <a:t>MongoDB et Mongoose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684562" y="2262589"/>
            <a:ext cx="8010517" cy="6995711"/>
            <a:chOff x="0" y="0"/>
            <a:chExt cx="2488945" cy="217363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88945" cy="2173635"/>
            </a:xfrm>
            <a:custGeom>
              <a:avLst/>
              <a:gdLst/>
              <a:ahLst/>
              <a:cxnLst/>
              <a:rect l="l" t="t" r="r" b="b"/>
              <a:pathLst>
                <a:path w="2488945" h="2173635">
                  <a:moveTo>
                    <a:pt x="48323" y="0"/>
                  </a:moveTo>
                  <a:lnTo>
                    <a:pt x="2440621" y="0"/>
                  </a:lnTo>
                  <a:cubicBezTo>
                    <a:pt x="2453437" y="0"/>
                    <a:pt x="2465729" y="5091"/>
                    <a:pt x="2474791" y="14154"/>
                  </a:cubicBezTo>
                  <a:cubicBezTo>
                    <a:pt x="2483853" y="23216"/>
                    <a:pt x="2488945" y="35507"/>
                    <a:pt x="2488945" y="48323"/>
                  </a:cubicBezTo>
                  <a:lnTo>
                    <a:pt x="2488945" y="2125311"/>
                  </a:lnTo>
                  <a:cubicBezTo>
                    <a:pt x="2488945" y="2138127"/>
                    <a:pt x="2483853" y="2150419"/>
                    <a:pt x="2474791" y="2159481"/>
                  </a:cubicBezTo>
                  <a:cubicBezTo>
                    <a:pt x="2465729" y="2168543"/>
                    <a:pt x="2453437" y="2173635"/>
                    <a:pt x="2440621" y="2173635"/>
                  </a:cubicBezTo>
                  <a:lnTo>
                    <a:pt x="48323" y="2173635"/>
                  </a:lnTo>
                  <a:cubicBezTo>
                    <a:pt x="35507" y="2173635"/>
                    <a:pt x="23216" y="2168543"/>
                    <a:pt x="14154" y="2159481"/>
                  </a:cubicBezTo>
                  <a:cubicBezTo>
                    <a:pt x="5091" y="2150419"/>
                    <a:pt x="0" y="2138127"/>
                    <a:pt x="0" y="2125311"/>
                  </a:cubicBezTo>
                  <a:lnTo>
                    <a:pt x="0" y="48323"/>
                  </a:lnTo>
                  <a:cubicBezTo>
                    <a:pt x="0" y="35507"/>
                    <a:pt x="5091" y="23216"/>
                    <a:pt x="14154" y="14154"/>
                  </a:cubicBezTo>
                  <a:cubicBezTo>
                    <a:pt x="23216" y="5091"/>
                    <a:pt x="35507" y="0"/>
                    <a:pt x="48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488945" cy="2211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0586" y="3233861"/>
            <a:ext cx="15159431" cy="4823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21"/>
              </a:lnSpc>
            </a:pPr>
            <a:r>
              <a:rPr lang="en-US" sz="3562" spc="131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Notre structure de code est modulaire : côté frontend,</a:t>
            </a:r>
          </a:p>
          <a:p>
            <a:pPr algn="just">
              <a:lnSpc>
                <a:spcPts val="5521"/>
              </a:lnSpc>
            </a:pPr>
            <a:r>
              <a:rPr lang="en-US" sz="3562" spc="131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nous avons séparé les composants réutilisables des pages principales. </a:t>
            </a:r>
          </a:p>
          <a:p>
            <a:pPr algn="just">
              <a:lnSpc>
                <a:spcPts val="5521"/>
              </a:lnSpc>
            </a:pPr>
            <a:r>
              <a:rPr lang="en-US" sz="3562" spc="131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Côté backend, nous avons organisé les routes API par entité, avec des modèles Mongoose clairement définis pour propriétaires, animaux, visites et vétérinaires. Cette architecture facilite la maintenance et l'évolution.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49502" y="323140"/>
            <a:ext cx="11130515" cy="136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171"/>
              </a:lnSpc>
            </a:pPr>
            <a:r>
              <a:rPr lang="en-US" sz="8652" spc="320">
                <a:solidFill>
                  <a:srgbClr val="D486EA"/>
                </a:solidFill>
                <a:latin typeface="Cheddar"/>
                <a:ea typeface="Cheddar"/>
                <a:cs typeface="Cheddar"/>
                <a:sym typeface="Cheddar"/>
              </a:rPr>
              <a:t> Structure du Code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345997"/>
            <a:ext cx="7560656" cy="5114267"/>
          </a:xfrm>
          <a:custGeom>
            <a:avLst/>
            <a:gdLst/>
            <a:ahLst/>
            <a:cxnLst/>
            <a:rect l="l" t="t" r="r" b="b"/>
            <a:pathLst>
              <a:path w="7560656" h="5114267">
                <a:moveTo>
                  <a:pt x="0" y="0"/>
                </a:moveTo>
                <a:lnTo>
                  <a:pt x="7560656" y="0"/>
                </a:lnTo>
                <a:lnTo>
                  <a:pt x="7560656" y="5114267"/>
                </a:lnTo>
                <a:lnTo>
                  <a:pt x="0" y="511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111" t="-2427" r="-2033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230034" y="2909232"/>
            <a:ext cx="10057966" cy="591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8"/>
              </a:lnSpc>
              <a:spcBef>
                <a:spcPct val="0"/>
              </a:spcBef>
            </a:pPr>
            <a:r>
              <a:rPr lang="en-US" sz="4206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Comme perspectives d'évolution, nous envisageons d'ajouter un système d'authentification, d'implémenter un calendrier interactif pour les rendez-vous, de créer un tableau de bord analytique, de mettre en place des notifications, et de déployer l'application sur une plateforme cloud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01641" y="387467"/>
            <a:ext cx="12759532" cy="177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19"/>
              </a:lnSpc>
            </a:pPr>
            <a:r>
              <a:rPr lang="en-US" sz="9300">
                <a:solidFill>
                  <a:srgbClr val="7AECFF"/>
                </a:solidFill>
                <a:latin typeface="Cheddar"/>
                <a:ea typeface="Cheddar"/>
                <a:cs typeface="Cheddar"/>
                <a:sym typeface="Cheddar"/>
              </a:rPr>
              <a:t>Perspectives d'Amélioration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32943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54865" y="657225"/>
            <a:ext cx="14144137" cy="284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81"/>
              </a:lnSpc>
            </a:pPr>
            <a:r>
              <a:rPr lang="en-US" sz="9700">
                <a:solidFill>
                  <a:srgbClr val="7AECFF"/>
                </a:solidFill>
                <a:latin typeface="Cheddar"/>
                <a:ea typeface="Cheddar"/>
                <a:cs typeface="Cheddar"/>
                <a:sym typeface="Cheddar"/>
              </a:rPr>
              <a:t>CONCLUSION</a:t>
            </a:r>
          </a:p>
          <a:p>
            <a:pPr algn="ctr">
              <a:lnSpc>
                <a:spcPts val="7432"/>
              </a:lnSpc>
            </a:pPr>
            <a:endParaRPr lang="en-US" sz="9700">
              <a:solidFill>
                <a:srgbClr val="7AECFF"/>
              </a:solidFill>
              <a:latin typeface="Cheddar"/>
              <a:ea typeface="Cheddar"/>
              <a:cs typeface="Cheddar"/>
              <a:sym typeface="Chedd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790882" y="3428871"/>
            <a:ext cx="12706237" cy="3082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36"/>
              </a:lnSpc>
              <a:spcBef>
                <a:spcPct val="0"/>
              </a:spcBef>
            </a:pPr>
            <a:r>
              <a:rPr lang="en-US" sz="3525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En conclusion, VetCare 360 constitue une solution complète et efficace pour la gestion des cliniques vétérinaires. Ce projet nous a permis de développer des compétences en fullstack MERN, conception d'API RESTful, modélisation NoSQL et création d'interfaces modernes.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7635" y="3294082"/>
            <a:ext cx="7319901" cy="2471245"/>
            <a:chOff x="0" y="0"/>
            <a:chExt cx="2274363" cy="767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74364" cy="767840"/>
            </a:xfrm>
            <a:custGeom>
              <a:avLst/>
              <a:gdLst/>
              <a:ahLst/>
              <a:cxnLst/>
              <a:rect l="l" t="t" r="r" b="b"/>
              <a:pathLst>
                <a:path w="2274364" h="767840">
                  <a:moveTo>
                    <a:pt x="52883" y="0"/>
                  </a:moveTo>
                  <a:lnTo>
                    <a:pt x="2221481" y="0"/>
                  </a:lnTo>
                  <a:cubicBezTo>
                    <a:pt x="2250687" y="0"/>
                    <a:pt x="2274364" y="23676"/>
                    <a:pt x="2274364" y="52883"/>
                  </a:cubicBezTo>
                  <a:lnTo>
                    <a:pt x="2274364" y="714957"/>
                  </a:lnTo>
                  <a:cubicBezTo>
                    <a:pt x="2274364" y="744163"/>
                    <a:pt x="2250687" y="767840"/>
                    <a:pt x="2221481" y="767840"/>
                  </a:cubicBezTo>
                  <a:lnTo>
                    <a:pt x="52883" y="767840"/>
                  </a:lnTo>
                  <a:cubicBezTo>
                    <a:pt x="23676" y="767840"/>
                    <a:pt x="0" y="744163"/>
                    <a:pt x="0" y="714957"/>
                  </a:cubicBezTo>
                  <a:lnTo>
                    <a:pt x="0" y="52883"/>
                  </a:lnTo>
                  <a:cubicBezTo>
                    <a:pt x="0" y="23676"/>
                    <a:pt x="23676" y="0"/>
                    <a:pt x="528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74363" cy="805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32220" y="6937867"/>
            <a:ext cx="7319901" cy="2471245"/>
            <a:chOff x="0" y="0"/>
            <a:chExt cx="2274363" cy="767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74364" cy="767840"/>
            </a:xfrm>
            <a:custGeom>
              <a:avLst/>
              <a:gdLst/>
              <a:ahLst/>
              <a:cxnLst/>
              <a:rect l="l" t="t" r="r" b="b"/>
              <a:pathLst>
                <a:path w="2274364" h="767840">
                  <a:moveTo>
                    <a:pt x="52883" y="0"/>
                  </a:moveTo>
                  <a:lnTo>
                    <a:pt x="2221481" y="0"/>
                  </a:lnTo>
                  <a:cubicBezTo>
                    <a:pt x="2250687" y="0"/>
                    <a:pt x="2274364" y="23676"/>
                    <a:pt x="2274364" y="52883"/>
                  </a:cubicBezTo>
                  <a:lnTo>
                    <a:pt x="2274364" y="714957"/>
                  </a:lnTo>
                  <a:cubicBezTo>
                    <a:pt x="2274364" y="744163"/>
                    <a:pt x="2250687" y="767840"/>
                    <a:pt x="2221481" y="767840"/>
                  </a:cubicBezTo>
                  <a:lnTo>
                    <a:pt x="52883" y="767840"/>
                  </a:lnTo>
                  <a:cubicBezTo>
                    <a:pt x="23676" y="767840"/>
                    <a:pt x="0" y="744163"/>
                    <a:pt x="0" y="714957"/>
                  </a:cubicBezTo>
                  <a:lnTo>
                    <a:pt x="0" y="52883"/>
                  </a:lnTo>
                  <a:cubicBezTo>
                    <a:pt x="0" y="23676"/>
                    <a:pt x="23676" y="0"/>
                    <a:pt x="528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274363" cy="805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90464" y="3294082"/>
            <a:ext cx="7319901" cy="2471245"/>
            <a:chOff x="0" y="0"/>
            <a:chExt cx="2274363" cy="767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74364" cy="767840"/>
            </a:xfrm>
            <a:custGeom>
              <a:avLst/>
              <a:gdLst/>
              <a:ahLst/>
              <a:cxnLst/>
              <a:rect l="l" t="t" r="r" b="b"/>
              <a:pathLst>
                <a:path w="2274364" h="767840">
                  <a:moveTo>
                    <a:pt x="52883" y="0"/>
                  </a:moveTo>
                  <a:lnTo>
                    <a:pt x="2221481" y="0"/>
                  </a:lnTo>
                  <a:cubicBezTo>
                    <a:pt x="2250687" y="0"/>
                    <a:pt x="2274364" y="23676"/>
                    <a:pt x="2274364" y="52883"/>
                  </a:cubicBezTo>
                  <a:lnTo>
                    <a:pt x="2274364" y="714957"/>
                  </a:lnTo>
                  <a:cubicBezTo>
                    <a:pt x="2274364" y="744163"/>
                    <a:pt x="2250687" y="767840"/>
                    <a:pt x="2221481" y="767840"/>
                  </a:cubicBezTo>
                  <a:lnTo>
                    <a:pt x="52883" y="767840"/>
                  </a:lnTo>
                  <a:cubicBezTo>
                    <a:pt x="23676" y="767840"/>
                    <a:pt x="0" y="744163"/>
                    <a:pt x="0" y="714957"/>
                  </a:cubicBezTo>
                  <a:lnTo>
                    <a:pt x="0" y="52883"/>
                  </a:lnTo>
                  <a:cubicBezTo>
                    <a:pt x="0" y="23676"/>
                    <a:pt x="23676" y="0"/>
                    <a:pt x="528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274363" cy="805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439293" y="2795789"/>
            <a:ext cx="996586" cy="99658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 b="1">
                  <a:solidFill>
                    <a:srgbClr val="020052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852121" y="2795789"/>
            <a:ext cx="996586" cy="99658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 b="1">
                  <a:solidFill>
                    <a:srgbClr val="020052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693878" y="6439574"/>
            <a:ext cx="996586" cy="99658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 b="1">
                  <a:solidFill>
                    <a:srgbClr val="020052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186521" y="981075"/>
            <a:ext cx="7914957" cy="127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6"/>
              </a:lnSpc>
            </a:pPr>
            <a:r>
              <a:rPr lang="en-US" sz="8100" spc="299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référence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62027" y="4107566"/>
            <a:ext cx="5751117" cy="455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3116" u="sng" spc="11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2" tooltip="https://www.w3schools.com"/>
              </a:rPr>
              <a:t>w3schools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74856" y="4344825"/>
            <a:ext cx="5751117" cy="455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3116" u="sng" spc="11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3" tooltip="http://chat.openai.com"/>
              </a:rPr>
              <a:t>chatGpt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316612" y="7988610"/>
            <a:ext cx="5751117" cy="455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3116" b="1" u="sng" spc="11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  <a:hlinkClick r:id="rId4" tooltip="https://www.youtube.com"/>
              </a:rPr>
              <a:t>youtube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96541" y="3133341"/>
            <a:ext cx="18288000" cy="3195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MERCI POUR VOTRE ATTENTION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746509" y="3600450"/>
            <a:ext cx="3086100" cy="30861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403E8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116525"/>
            <a:ext cx="1009495" cy="100949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416901"/>
            <a:ext cx="1009495" cy="10094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5718752"/>
            <a:ext cx="1009495" cy="10094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7024555"/>
            <a:ext cx="1009495" cy="100949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4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36054" y="3116525"/>
            <a:ext cx="1009495" cy="100949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5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636054" y="4416901"/>
            <a:ext cx="1009495" cy="100949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6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636054" y="5702636"/>
            <a:ext cx="1009495" cy="100949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7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636054" y="7054121"/>
            <a:ext cx="1009495" cy="100949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8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 rot="-5400000">
            <a:off x="14716336" y="3571664"/>
            <a:ext cx="8239442" cy="3153514"/>
            <a:chOff x="0" y="0"/>
            <a:chExt cx="2170059" cy="83055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70059" cy="830555"/>
            </a:xfrm>
            <a:custGeom>
              <a:avLst/>
              <a:gdLst/>
              <a:ahLst/>
              <a:cxnLst/>
              <a:rect l="l" t="t" r="r" b="b"/>
              <a:pathLst>
                <a:path w="2170059" h="830555">
                  <a:moveTo>
                    <a:pt x="88324" y="0"/>
                  </a:moveTo>
                  <a:lnTo>
                    <a:pt x="2081735" y="0"/>
                  </a:lnTo>
                  <a:cubicBezTo>
                    <a:pt x="2105160" y="0"/>
                    <a:pt x="2127625" y="9306"/>
                    <a:pt x="2144189" y="25870"/>
                  </a:cubicBezTo>
                  <a:cubicBezTo>
                    <a:pt x="2160753" y="42433"/>
                    <a:pt x="2170059" y="64899"/>
                    <a:pt x="2170059" y="88324"/>
                  </a:cubicBezTo>
                  <a:lnTo>
                    <a:pt x="2170059" y="742231"/>
                  </a:lnTo>
                  <a:cubicBezTo>
                    <a:pt x="2170059" y="765656"/>
                    <a:pt x="2160753" y="788122"/>
                    <a:pt x="2144189" y="804686"/>
                  </a:cubicBezTo>
                  <a:cubicBezTo>
                    <a:pt x="2127625" y="821249"/>
                    <a:pt x="2105160" y="830555"/>
                    <a:pt x="2081735" y="830555"/>
                  </a:cubicBezTo>
                  <a:lnTo>
                    <a:pt x="88324" y="830555"/>
                  </a:lnTo>
                  <a:cubicBezTo>
                    <a:pt x="64899" y="830555"/>
                    <a:pt x="42433" y="821249"/>
                    <a:pt x="25870" y="804686"/>
                  </a:cubicBezTo>
                  <a:cubicBezTo>
                    <a:pt x="9306" y="788122"/>
                    <a:pt x="0" y="765656"/>
                    <a:pt x="0" y="742231"/>
                  </a:cubicBezTo>
                  <a:lnTo>
                    <a:pt x="0" y="88324"/>
                  </a:lnTo>
                  <a:cubicBezTo>
                    <a:pt x="0" y="64899"/>
                    <a:pt x="9306" y="42433"/>
                    <a:pt x="25870" y="25870"/>
                  </a:cubicBezTo>
                  <a:cubicBezTo>
                    <a:pt x="42433" y="9306"/>
                    <a:pt x="64899" y="0"/>
                    <a:pt x="883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170059" cy="8686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2801600" y="0"/>
            <a:ext cx="5486400" cy="10287000"/>
          </a:xfrm>
          <a:custGeom>
            <a:avLst/>
            <a:gdLst/>
            <a:ahLst/>
            <a:cxnLst/>
            <a:rect l="l" t="t" r="r" b="b"/>
            <a:pathLst>
              <a:path w="5486400" h="10287000">
                <a:moveTo>
                  <a:pt x="0" y="0"/>
                </a:moveTo>
                <a:lnTo>
                  <a:pt x="5486400" y="0"/>
                </a:lnTo>
                <a:lnTo>
                  <a:pt x="54864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7872462" y="5873427"/>
            <a:ext cx="4929138" cy="592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2"/>
              </a:lnSpc>
            </a:pPr>
            <a:r>
              <a:rPr lang="en-US" sz="338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STRUCTURE DU CODE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981075"/>
            <a:ext cx="7225902" cy="127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86"/>
              </a:lnSpc>
            </a:pPr>
            <a:r>
              <a:rPr lang="en-US" sz="8100" spc="299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Sommaire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324225" y="3295733"/>
            <a:ext cx="3473820" cy="592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2"/>
              </a:lnSpc>
            </a:pPr>
            <a:r>
              <a:rPr lang="en-US" sz="338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INTRODUCTION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324225" y="4582765"/>
            <a:ext cx="3831120" cy="592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2"/>
              </a:lnSpc>
            </a:pPr>
            <a:r>
              <a:rPr lang="en-US" sz="338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LES OBJECTIFS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324225" y="5868057"/>
            <a:ext cx="3831120" cy="1186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2"/>
              </a:lnSpc>
            </a:pPr>
            <a:r>
              <a:rPr lang="en-US" sz="338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TECHNOLOGIES FRONTEND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872462" y="3030800"/>
            <a:ext cx="4083228" cy="1186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2"/>
              </a:lnSpc>
            </a:pPr>
            <a:r>
              <a:rPr lang="en-US" sz="338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INTERFACE DE L’APPLICATION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226730" y="7147009"/>
            <a:ext cx="4409323" cy="1186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2"/>
              </a:lnSpc>
            </a:pPr>
            <a:r>
              <a:rPr lang="en-US" sz="338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FONCTIONNALITÉS REACT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872462" y="4507606"/>
            <a:ext cx="4155774" cy="1186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2"/>
              </a:lnSpc>
            </a:pPr>
            <a:r>
              <a:rPr lang="en-US" sz="338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TECHNOLOGIES BACKEND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872462" y="6968396"/>
            <a:ext cx="4155774" cy="1186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2"/>
              </a:lnSpc>
            </a:pPr>
            <a:r>
              <a:rPr lang="en-US" sz="338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PERSPECTIVES D'AMÉLIORATION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sp>
        <p:nvSpPr>
          <p:cNvPr id="40" name="AutoShape 40"/>
          <p:cNvSpPr/>
          <p:nvPr/>
        </p:nvSpPr>
        <p:spPr>
          <a:xfrm>
            <a:off x="0" y="2258568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1" name="Group 41"/>
          <p:cNvGrpSpPr/>
          <p:nvPr/>
        </p:nvGrpSpPr>
        <p:grpSpPr>
          <a:xfrm>
            <a:off x="2226730" y="8904355"/>
            <a:ext cx="1009495" cy="1009495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9</a:t>
              </a: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533447" y="9038008"/>
            <a:ext cx="7702057" cy="65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1"/>
              </a:lnSpc>
            </a:pPr>
            <a:r>
              <a:rPr lang="en-US" sz="377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41" r="-1114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127136"/>
            <a:ext cx="18288000" cy="10414136"/>
            <a:chOff x="0" y="0"/>
            <a:chExt cx="4816593" cy="2742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42818"/>
            </a:xfrm>
            <a:custGeom>
              <a:avLst/>
              <a:gdLst/>
              <a:ahLst/>
              <a:cxnLst/>
              <a:rect l="l" t="t" r="r" b="b"/>
              <a:pathLst>
                <a:path w="4816592" h="2742818">
                  <a:moveTo>
                    <a:pt x="0" y="0"/>
                  </a:moveTo>
                  <a:lnTo>
                    <a:pt x="4816592" y="0"/>
                  </a:lnTo>
                  <a:lnTo>
                    <a:pt x="4816592" y="2742818"/>
                  </a:lnTo>
                  <a:lnTo>
                    <a:pt x="0" y="2742818"/>
                  </a:lnTo>
                  <a:close/>
                </a:path>
              </a:pathLst>
            </a:custGeom>
            <a:solidFill>
              <a:srgbClr val="27266D">
                <a:alpha val="6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80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573108" y="3962678"/>
            <a:ext cx="9141785" cy="1588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82"/>
              </a:lnSpc>
            </a:pPr>
            <a:r>
              <a:rPr lang="en-US" sz="10077" spc="372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28700"/>
            <a:ext cx="6397951" cy="9258300"/>
          </a:xfrm>
          <a:custGeom>
            <a:avLst/>
            <a:gdLst/>
            <a:ahLst/>
            <a:cxnLst/>
            <a:rect l="l" t="t" r="r" b="b"/>
            <a:pathLst>
              <a:path w="6397951" h="9258300">
                <a:moveTo>
                  <a:pt x="0" y="0"/>
                </a:moveTo>
                <a:lnTo>
                  <a:pt x="6397951" y="0"/>
                </a:lnTo>
                <a:lnTo>
                  <a:pt x="6397951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82" t="-4877" b="-48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113987" y="4012390"/>
            <a:ext cx="8757687" cy="3309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0"/>
              </a:lnSpc>
              <a:spcBef>
                <a:spcPct val="0"/>
              </a:spcBef>
            </a:pPr>
            <a:r>
              <a:rPr lang="en-US" sz="3500" spc="12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est une application web développée avec la stack MERN pour la gestion de cliniques vétérinaires. Ce projet a été conçu pour centraliser les données des propriétaires, animaux, visites médicales et vétérinaires, offrant ainsi une solution complète de gestion.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82762" y="2216775"/>
            <a:ext cx="4355143" cy="110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95"/>
              </a:lnSpc>
              <a:spcBef>
                <a:spcPct val="0"/>
              </a:spcBef>
            </a:pPr>
            <a:r>
              <a:rPr lang="en-US" sz="6977" spc="258">
                <a:solidFill>
                  <a:srgbClr val="7AECFF"/>
                </a:solidFill>
                <a:latin typeface="Cheddar"/>
                <a:ea typeface="Cheddar"/>
                <a:cs typeface="Cheddar"/>
                <a:sym typeface="Cheddar"/>
              </a:rPr>
              <a:t>VetCare 360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1045850" y="2525563"/>
            <a:ext cx="168721" cy="16872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0052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1045850" y="4227223"/>
            <a:ext cx="168721" cy="16872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0052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1045850" y="5918818"/>
            <a:ext cx="168721" cy="168721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0052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1045850" y="7601565"/>
            <a:ext cx="168721" cy="16872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20052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-354494" y="1665497"/>
            <a:ext cx="9638202" cy="6337695"/>
            <a:chOff x="0" y="0"/>
            <a:chExt cx="12850936" cy="845026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/>
            <a:srcRect l="125" r="7824" b="9150"/>
            <a:stretch>
              <a:fillRect/>
            </a:stretch>
          </p:blipFill>
          <p:spPr>
            <a:xfrm>
              <a:off x="0" y="0"/>
              <a:ext cx="12850936" cy="845026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-7858688" y="1665497"/>
            <a:ext cx="17142395" cy="6337695"/>
            <a:chOff x="0" y="0"/>
            <a:chExt cx="4514870" cy="166918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514869" cy="1669187"/>
            </a:xfrm>
            <a:custGeom>
              <a:avLst/>
              <a:gdLst/>
              <a:ahLst/>
              <a:cxnLst/>
              <a:rect l="l" t="t" r="r" b="b"/>
              <a:pathLst>
                <a:path w="4514869" h="1669187">
                  <a:moveTo>
                    <a:pt x="0" y="0"/>
                  </a:moveTo>
                  <a:lnTo>
                    <a:pt x="4514869" y="0"/>
                  </a:lnTo>
                  <a:lnTo>
                    <a:pt x="4514869" y="1669187"/>
                  </a:lnTo>
                  <a:lnTo>
                    <a:pt x="0" y="1669187"/>
                  </a:lnTo>
                  <a:close/>
                </a:path>
              </a:pathLst>
            </a:custGeom>
            <a:solidFill>
              <a:srgbClr val="403E86">
                <a:alpha val="62745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514870" cy="1707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94874" y="4157022"/>
            <a:ext cx="7060223" cy="142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79"/>
              </a:lnSpc>
            </a:pPr>
            <a:r>
              <a:rPr lang="en-US" sz="8799" spc="325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LES Objectifs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96961" y="910535"/>
            <a:ext cx="7716200" cy="7817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7"/>
              </a:lnSpc>
              <a:spcBef>
                <a:spcPct val="0"/>
              </a:spcBef>
            </a:pPr>
            <a:r>
              <a:rPr lang="en-US" sz="321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Notre application répond à 5 objectifs principaux : </a:t>
            </a:r>
          </a:p>
          <a:p>
            <a:pPr algn="l">
              <a:lnSpc>
                <a:spcPts val="4087"/>
              </a:lnSpc>
            </a:pPr>
            <a:endParaRPr lang="en-US" sz="3219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630295" lvl="1" indent="-315147" algn="l">
              <a:lnSpc>
                <a:spcPts val="4087"/>
              </a:lnSpc>
              <a:buFont typeface="Arial"/>
              <a:buChar char="•"/>
            </a:pPr>
            <a:r>
              <a:rPr lang="en-US" sz="2919" b="1">
                <a:solidFill>
                  <a:srgbClr val="7AEC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Gérer les propriétaires et leurs informations.</a:t>
            </a:r>
          </a:p>
          <a:p>
            <a:pPr marL="630295" lvl="1" indent="-315147" algn="l">
              <a:lnSpc>
                <a:spcPts val="4087"/>
              </a:lnSpc>
              <a:buFont typeface="Arial"/>
              <a:buChar char="•"/>
            </a:pPr>
            <a:r>
              <a:rPr lang="en-US" sz="2919" b="1">
                <a:solidFill>
                  <a:srgbClr val="7AEC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Associer les animaux à leurs propriétaires.</a:t>
            </a:r>
          </a:p>
          <a:p>
            <a:pPr marL="630295" lvl="1" indent="-315147" algn="l">
              <a:lnSpc>
                <a:spcPts val="4087"/>
              </a:lnSpc>
              <a:buFont typeface="Arial"/>
              <a:buChar char="•"/>
            </a:pPr>
            <a:r>
              <a:rPr lang="en-US" sz="2919" b="1">
                <a:solidFill>
                  <a:srgbClr val="7AEC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Planifier et suivre les visites médicales des animaux.</a:t>
            </a:r>
          </a:p>
          <a:p>
            <a:pPr marL="630295" lvl="1" indent="-315147" algn="l">
              <a:lnSpc>
                <a:spcPts val="4087"/>
              </a:lnSpc>
              <a:buFont typeface="Arial"/>
              <a:buChar char="•"/>
            </a:pPr>
            <a:r>
              <a:rPr lang="en-US" sz="2919" b="1">
                <a:solidFill>
                  <a:srgbClr val="7AEC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Lister les vétérinaires et leurs interventions</a:t>
            </a:r>
          </a:p>
          <a:p>
            <a:pPr marL="630295" lvl="1" indent="-315147" algn="l">
              <a:lnSpc>
                <a:spcPts val="4087"/>
              </a:lnSpc>
              <a:buFont typeface="Arial"/>
              <a:buChar char="•"/>
            </a:pPr>
            <a:r>
              <a:rPr lang="en-US" sz="2919" b="1">
                <a:solidFill>
                  <a:srgbClr val="7AEC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organiser les données des vétérinaires, proprietaire et animaux. </a:t>
            </a:r>
          </a:p>
          <a:p>
            <a:pPr algn="l">
              <a:lnSpc>
                <a:spcPts val="4087"/>
              </a:lnSpc>
            </a:pPr>
            <a:endParaRPr lang="en-US" sz="2919" b="1">
              <a:solidFill>
                <a:srgbClr val="7AEC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ctr">
              <a:lnSpc>
                <a:spcPts val="4087"/>
              </a:lnSpc>
              <a:spcBef>
                <a:spcPct val="0"/>
              </a:spcBef>
            </a:pPr>
            <a:endParaRPr lang="en-US" sz="2919" b="1">
              <a:solidFill>
                <a:srgbClr val="7AEC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912455" y="8731338"/>
            <a:ext cx="9836002" cy="526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8"/>
              </a:lnSpc>
              <a:spcBef>
                <a:spcPct val="0"/>
              </a:spcBef>
            </a:pPr>
            <a:r>
              <a:rPr lang="en-US" sz="3127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Tout ceci dans une interface moderne et réactive.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3706" y="-45537"/>
            <a:ext cx="18951706" cy="13199022"/>
          </a:xfrm>
          <a:custGeom>
            <a:avLst/>
            <a:gdLst/>
            <a:ahLst/>
            <a:cxnLst/>
            <a:rect l="l" t="t" r="r" b="b"/>
            <a:pathLst>
              <a:path w="18951706" h="13199022">
                <a:moveTo>
                  <a:pt x="0" y="0"/>
                </a:moveTo>
                <a:lnTo>
                  <a:pt x="18951706" y="0"/>
                </a:lnTo>
                <a:lnTo>
                  <a:pt x="18951706" y="13199022"/>
                </a:lnTo>
                <a:lnTo>
                  <a:pt x="0" y="13199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6" t="-14774" r="-362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92670" y="0"/>
            <a:ext cx="23541016" cy="10287000"/>
            <a:chOff x="0" y="0"/>
            <a:chExt cx="620010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00103" cy="2709333"/>
            </a:xfrm>
            <a:custGeom>
              <a:avLst/>
              <a:gdLst/>
              <a:ahLst/>
              <a:cxnLst/>
              <a:rect l="l" t="t" r="r" b="b"/>
              <a:pathLst>
                <a:path w="6200103" h="2709333">
                  <a:moveTo>
                    <a:pt x="0" y="0"/>
                  </a:moveTo>
                  <a:lnTo>
                    <a:pt x="6200103" y="0"/>
                  </a:lnTo>
                  <a:lnTo>
                    <a:pt x="62001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0052">
                <a:alpha val="6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20010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97762" y="3374050"/>
            <a:ext cx="14481193" cy="6142528"/>
            <a:chOff x="0" y="0"/>
            <a:chExt cx="3813977" cy="16177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13977" cy="1617785"/>
            </a:xfrm>
            <a:custGeom>
              <a:avLst/>
              <a:gdLst/>
              <a:ahLst/>
              <a:cxnLst/>
              <a:rect l="l" t="t" r="r" b="b"/>
              <a:pathLst>
                <a:path w="3813977" h="1617785">
                  <a:moveTo>
                    <a:pt x="0" y="0"/>
                  </a:moveTo>
                  <a:lnTo>
                    <a:pt x="3813977" y="0"/>
                  </a:lnTo>
                  <a:lnTo>
                    <a:pt x="3813977" y="1617785"/>
                  </a:lnTo>
                  <a:lnTo>
                    <a:pt x="0" y="1617785"/>
                  </a:lnTo>
                  <a:close/>
                </a:path>
              </a:pathLst>
            </a:custGeom>
            <a:solidFill>
              <a:srgbClr val="02005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813977" cy="1655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165792" y="3896089"/>
            <a:ext cx="3329685" cy="2850992"/>
          </a:xfrm>
          <a:custGeom>
            <a:avLst/>
            <a:gdLst/>
            <a:ahLst/>
            <a:cxnLst/>
            <a:rect l="l" t="t" r="r" b="b"/>
            <a:pathLst>
              <a:path w="3329685" h="2850992">
                <a:moveTo>
                  <a:pt x="0" y="0"/>
                </a:moveTo>
                <a:lnTo>
                  <a:pt x="3329684" y="0"/>
                </a:lnTo>
                <a:lnTo>
                  <a:pt x="3329684" y="2850991"/>
                </a:lnTo>
                <a:lnTo>
                  <a:pt x="0" y="2850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25" t="-3289" b="-105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812147" y="3896089"/>
            <a:ext cx="2843246" cy="2843246"/>
          </a:xfrm>
          <a:custGeom>
            <a:avLst/>
            <a:gdLst/>
            <a:ahLst/>
            <a:cxnLst/>
            <a:rect l="l" t="t" r="r" b="b"/>
            <a:pathLst>
              <a:path w="2843246" h="2843246">
                <a:moveTo>
                  <a:pt x="0" y="0"/>
                </a:moveTo>
                <a:lnTo>
                  <a:pt x="2843246" y="0"/>
                </a:lnTo>
                <a:lnTo>
                  <a:pt x="2843246" y="2843245"/>
                </a:lnTo>
                <a:lnTo>
                  <a:pt x="0" y="2843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554936" y="6553974"/>
            <a:ext cx="2828706" cy="2503100"/>
          </a:xfrm>
          <a:custGeom>
            <a:avLst/>
            <a:gdLst/>
            <a:ahLst/>
            <a:cxnLst/>
            <a:rect l="l" t="t" r="r" b="b"/>
            <a:pathLst>
              <a:path w="2828706" h="2503100">
                <a:moveTo>
                  <a:pt x="0" y="0"/>
                </a:moveTo>
                <a:lnTo>
                  <a:pt x="2828706" y="0"/>
                </a:lnTo>
                <a:lnTo>
                  <a:pt x="2828706" y="2503099"/>
                </a:lnTo>
                <a:lnTo>
                  <a:pt x="0" y="25030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668715" y="7370403"/>
            <a:ext cx="2607679" cy="1385899"/>
          </a:xfrm>
          <a:custGeom>
            <a:avLst/>
            <a:gdLst/>
            <a:ahLst/>
            <a:cxnLst/>
            <a:rect l="l" t="t" r="r" b="b"/>
            <a:pathLst>
              <a:path w="2607679" h="1385899">
                <a:moveTo>
                  <a:pt x="0" y="0"/>
                </a:moveTo>
                <a:lnTo>
                  <a:pt x="2607679" y="0"/>
                </a:lnTo>
                <a:lnTo>
                  <a:pt x="2607679" y="1385899"/>
                </a:lnTo>
                <a:lnTo>
                  <a:pt x="0" y="13858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189176" y="1744733"/>
            <a:ext cx="6698364" cy="2151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26"/>
              </a:lnSpc>
            </a:pPr>
            <a:r>
              <a:rPr lang="en-US" sz="7383" spc="273">
                <a:solidFill>
                  <a:srgbClr val="5ABECF"/>
                </a:solidFill>
                <a:latin typeface="Cheddar"/>
                <a:ea typeface="Cheddar"/>
                <a:cs typeface="Cheddar"/>
                <a:sym typeface="Cheddar"/>
              </a:rPr>
              <a:t>Technologies Frontend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2462" y="2205078"/>
            <a:ext cx="16723077" cy="7689622"/>
            <a:chOff x="0" y="0"/>
            <a:chExt cx="4404432" cy="20252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04432" cy="2025250"/>
            </a:xfrm>
            <a:custGeom>
              <a:avLst/>
              <a:gdLst/>
              <a:ahLst/>
              <a:cxnLst/>
              <a:rect l="l" t="t" r="r" b="b"/>
              <a:pathLst>
                <a:path w="4404432" h="2025250">
                  <a:moveTo>
                    <a:pt x="0" y="0"/>
                  </a:moveTo>
                  <a:lnTo>
                    <a:pt x="4404432" y="0"/>
                  </a:lnTo>
                  <a:lnTo>
                    <a:pt x="4404432" y="2025250"/>
                  </a:lnTo>
                  <a:lnTo>
                    <a:pt x="0" y="2025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4404432" cy="2120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619"/>
                </a:lnSpc>
              </a:pPr>
              <a:r>
                <a:rPr lang="en-US" sz="3299">
                  <a:solidFill>
                    <a:srgbClr val="FFFFFF">
                      <a:alpha val="62745"/>
                    </a:srgbClr>
                  </a:solidFill>
                  <a:latin typeface="Arimo"/>
                  <a:ea typeface="Arimo"/>
                  <a:cs typeface="Arimo"/>
                  <a:sym typeface="Arimo"/>
                </a:rPr>
                <a:t>Dans  notre application VetCare360, nous utilisons plusieurs hooks React pour créer une interface dynamique et réactive :</a:t>
              </a:r>
            </a:p>
            <a:p>
              <a:pPr algn="l">
                <a:lnSpc>
                  <a:spcPts val="3779"/>
                </a:lnSpc>
              </a:pPr>
              <a:endParaRPr lang="en-US" sz="3299">
                <a:solidFill>
                  <a:srgbClr val="FFFFFF">
                    <a:alpha val="62745"/>
                  </a:srgbClr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marL="582925" lvl="1" indent="-291463" algn="l">
                <a:lnSpc>
                  <a:spcPts val="3779"/>
                </a:lnSpc>
                <a:buFont typeface="Arial"/>
                <a:buChar char="•"/>
              </a:pPr>
              <a:r>
                <a:rPr lang="en-US" sz="2699" b="1" i="1" u="sng">
                  <a:solidFill>
                    <a:srgbClr val="7AECFF">
                      <a:alpha val="62745"/>
                    </a:srgbClr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useNavigate :</a:t>
              </a:r>
              <a:r>
                <a:rPr lang="en-US" sz="2699" b="1" i="1">
                  <a:solidFill>
                    <a:srgbClr val="FFFFFF">
                      <a:alpha val="62745"/>
                    </a:srgbClr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 navigation entre les pages (Vétérinaires, Propriétaires).</a:t>
              </a:r>
            </a:p>
            <a:p>
              <a:pPr algn="l">
                <a:lnSpc>
                  <a:spcPts val="3779"/>
                </a:lnSpc>
              </a:pPr>
              <a:endParaRPr lang="en-US" sz="2699" b="1" i="1">
                <a:solidFill>
                  <a:srgbClr val="FFFFFF">
                    <a:alpha val="62745"/>
                  </a:srgbClr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endParaRPr>
            </a:p>
            <a:p>
              <a:pPr marL="582925" lvl="1" indent="-291463" algn="l">
                <a:lnSpc>
                  <a:spcPts val="3779"/>
                </a:lnSpc>
                <a:buFont typeface="Arial"/>
                <a:buChar char="•"/>
              </a:pPr>
              <a:r>
                <a:rPr lang="en-US" sz="2699" b="1" i="1">
                  <a:solidFill>
                    <a:srgbClr val="7AECFF">
                      <a:alpha val="62745"/>
                    </a:srgbClr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useState : </a:t>
              </a:r>
              <a:r>
                <a:rPr lang="en-US" sz="2699" b="1" i="1">
                  <a:solidFill>
                    <a:srgbClr val="FFFFFF">
                      <a:alpha val="62745"/>
                    </a:srgbClr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gestion des états (formulaires, listes, infos).</a:t>
              </a:r>
            </a:p>
            <a:p>
              <a:pPr algn="l">
                <a:lnSpc>
                  <a:spcPts val="3779"/>
                </a:lnSpc>
              </a:pPr>
              <a:endParaRPr lang="en-US" sz="2699" b="1" i="1">
                <a:solidFill>
                  <a:srgbClr val="FFFFFF">
                    <a:alpha val="62745"/>
                  </a:srgbClr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endParaRPr>
            </a:p>
            <a:p>
              <a:pPr algn="l">
                <a:lnSpc>
                  <a:spcPts val="3779"/>
                </a:lnSpc>
              </a:pPr>
              <a:endParaRPr lang="en-US" sz="2699" b="1" i="1">
                <a:solidFill>
                  <a:srgbClr val="FFFFFF">
                    <a:alpha val="62745"/>
                  </a:srgbClr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endParaRPr>
            </a:p>
            <a:p>
              <a:pPr marL="582925" lvl="1" indent="-291463" algn="l">
                <a:lnSpc>
                  <a:spcPts val="3779"/>
                </a:lnSpc>
                <a:buFont typeface="Arial"/>
                <a:buChar char="•"/>
              </a:pPr>
              <a:r>
                <a:rPr lang="en-US" sz="2699" b="1" i="1">
                  <a:solidFill>
                    <a:srgbClr val="7AECFF">
                      <a:alpha val="62745"/>
                    </a:srgbClr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useEffect : </a:t>
              </a:r>
              <a:r>
                <a:rPr lang="en-US" sz="2699" b="1" i="1">
                  <a:solidFill>
                    <a:srgbClr val="FFFFFF">
                      <a:alpha val="62745"/>
                    </a:srgbClr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chargement des données via l’API.</a:t>
              </a:r>
            </a:p>
            <a:p>
              <a:pPr algn="l">
                <a:lnSpc>
                  <a:spcPts val="3919"/>
                </a:lnSpc>
              </a:pPr>
              <a:endParaRPr lang="en-US" sz="2699" b="1" i="1">
                <a:solidFill>
                  <a:srgbClr val="FFFFFF">
                    <a:alpha val="62745"/>
                  </a:srgbClr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endParaRPr>
            </a:p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FFE786">
                      <a:alpha val="62745"/>
                    </a:srgbClr>
                  </a:solidFill>
                  <a:latin typeface="Arimo"/>
                  <a:ea typeface="Arimo"/>
                  <a:cs typeface="Arimo"/>
                  <a:sym typeface="Arimo"/>
                </a:rPr>
                <a:t>  </a:t>
              </a:r>
              <a:r>
                <a:rPr lang="en-US" sz="3199">
                  <a:solidFill>
                    <a:srgbClr val="FFFFFF">
                      <a:alpha val="62745"/>
                    </a:srgbClr>
                  </a:solidFill>
                  <a:latin typeface="Arimo"/>
                  <a:ea typeface="Arimo"/>
                  <a:cs typeface="Arimo"/>
                  <a:sym typeface="Arimo"/>
                </a:rPr>
                <a:t>Grâce à cette approche, l’interface se met à jour en temps réel sans rechargement de page.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796340" y="-257175"/>
            <a:ext cx="13233437" cy="2462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7"/>
              </a:lnSpc>
            </a:pPr>
            <a:r>
              <a:rPr lang="en-US" sz="6698">
                <a:solidFill>
                  <a:srgbClr val="D486EA"/>
                </a:solidFill>
                <a:latin typeface="Cheddar"/>
                <a:ea typeface="Cheddar"/>
                <a:cs typeface="Cheddar"/>
                <a:sym typeface="Cheddar"/>
              </a:rPr>
              <a:t>des fonctionnalités React utilisées dans VetCare360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6566" y="1028700"/>
            <a:ext cx="3379002" cy="5039563"/>
          </a:xfrm>
          <a:custGeom>
            <a:avLst/>
            <a:gdLst/>
            <a:ahLst/>
            <a:cxnLst/>
            <a:rect l="l" t="t" r="r" b="b"/>
            <a:pathLst>
              <a:path w="3379002" h="5039563">
                <a:moveTo>
                  <a:pt x="0" y="0"/>
                </a:moveTo>
                <a:lnTo>
                  <a:pt x="3379001" y="0"/>
                </a:lnTo>
                <a:lnTo>
                  <a:pt x="3379001" y="5039563"/>
                </a:lnTo>
                <a:lnTo>
                  <a:pt x="0" y="503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72" r="-3186" b="-587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291899" y="75882"/>
            <a:ext cx="5308152" cy="823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3"/>
              </a:lnSpc>
              <a:spcBef>
                <a:spcPct val="0"/>
              </a:spcBef>
            </a:pPr>
            <a:r>
              <a:rPr lang="en-US" sz="4316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Interface de l'application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4995" y="6732846"/>
            <a:ext cx="8499005" cy="3178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5493" lvl="1" indent="-327747" algn="l">
              <a:lnSpc>
                <a:spcPts val="4250"/>
              </a:lnSpc>
              <a:buFont typeface="Arial"/>
              <a:buChar char="•"/>
            </a:pPr>
            <a:r>
              <a:rPr lang="en-US" sz="303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Navigation facile à comprendre via un menu principal</a:t>
            </a:r>
          </a:p>
          <a:p>
            <a:pPr marL="655493" lvl="1" indent="-327747" algn="l">
              <a:lnSpc>
                <a:spcPts val="4250"/>
              </a:lnSpc>
              <a:buFont typeface="Arial"/>
              <a:buChar char="•"/>
            </a:pPr>
            <a:r>
              <a:rPr lang="en-US" sz="303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Accès rapide aux sections Vétérinaires et Propriétaires</a:t>
            </a:r>
          </a:p>
          <a:p>
            <a:pPr marL="655493" lvl="1" indent="-327747" algn="l">
              <a:lnSpc>
                <a:spcPts val="4250"/>
              </a:lnSpc>
              <a:buFont typeface="Arial"/>
              <a:buChar char="•"/>
            </a:pPr>
            <a:r>
              <a:rPr lang="en-US" sz="303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Interface responsive adaptée à tous les écrans</a:t>
            </a:r>
          </a:p>
        </p:txBody>
      </p:sp>
      <p:sp>
        <p:nvSpPr>
          <p:cNvPr id="5" name="Freeform 5"/>
          <p:cNvSpPr/>
          <p:nvPr/>
        </p:nvSpPr>
        <p:spPr>
          <a:xfrm>
            <a:off x="4959116" y="1028700"/>
            <a:ext cx="4236952" cy="5403901"/>
          </a:xfrm>
          <a:custGeom>
            <a:avLst/>
            <a:gdLst/>
            <a:ahLst/>
            <a:cxnLst/>
            <a:rect l="l" t="t" r="r" b="b"/>
            <a:pathLst>
              <a:path w="4236952" h="5403901">
                <a:moveTo>
                  <a:pt x="0" y="0"/>
                </a:moveTo>
                <a:lnTo>
                  <a:pt x="4236952" y="0"/>
                </a:lnTo>
                <a:lnTo>
                  <a:pt x="4236952" y="5403901"/>
                </a:lnTo>
                <a:lnTo>
                  <a:pt x="0" y="5403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72" t="-4640" r="-4850" b="-553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336126" y="1356182"/>
            <a:ext cx="2960668" cy="6308640"/>
          </a:xfrm>
          <a:custGeom>
            <a:avLst/>
            <a:gdLst/>
            <a:ahLst/>
            <a:cxnLst/>
            <a:rect l="l" t="t" r="r" b="b"/>
            <a:pathLst>
              <a:path w="2960668" h="6308640">
                <a:moveTo>
                  <a:pt x="0" y="0"/>
                </a:moveTo>
                <a:lnTo>
                  <a:pt x="2960667" y="0"/>
                </a:lnTo>
                <a:lnTo>
                  <a:pt x="2960667" y="6308640"/>
                </a:lnTo>
                <a:lnTo>
                  <a:pt x="0" y="6308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35" r="-302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436851" y="1356182"/>
            <a:ext cx="3356708" cy="5924105"/>
          </a:xfrm>
          <a:custGeom>
            <a:avLst/>
            <a:gdLst/>
            <a:ahLst/>
            <a:cxnLst/>
            <a:rect l="l" t="t" r="r" b="b"/>
            <a:pathLst>
              <a:path w="3356708" h="5924105">
                <a:moveTo>
                  <a:pt x="0" y="0"/>
                </a:moveTo>
                <a:lnTo>
                  <a:pt x="3356709" y="0"/>
                </a:lnTo>
                <a:lnTo>
                  <a:pt x="3356709" y="5924105"/>
                </a:lnTo>
                <a:lnTo>
                  <a:pt x="0" y="5924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18" t="-1525" r="-977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3706" y="-45537"/>
            <a:ext cx="18951706" cy="13199022"/>
          </a:xfrm>
          <a:custGeom>
            <a:avLst/>
            <a:gdLst/>
            <a:ahLst/>
            <a:cxnLst/>
            <a:rect l="l" t="t" r="r" b="b"/>
            <a:pathLst>
              <a:path w="18951706" h="13199022">
                <a:moveTo>
                  <a:pt x="0" y="0"/>
                </a:moveTo>
                <a:lnTo>
                  <a:pt x="18951706" y="0"/>
                </a:lnTo>
                <a:lnTo>
                  <a:pt x="18951706" y="13199022"/>
                </a:lnTo>
                <a:lnTo>
                  <a:pt x="0" y="13199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6" t="-14774" r="-362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612962" y="0"/>
            <a:ext cx="23541016" cy="10287000"/>
            <a:chOff x="0" y="0"/>
            <a:chExt cx="620010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00103" cy="2709333"/>
            </a:xfrm>
            <a:custGeom>
              <a:avLst/>
              <a:gdLst/>
              <a:ahLst/>
              <a:cxnLst/>
              <a:rect l="l" t="t" r="r" b="b"/>
              <a:pathLst>
                <a:path w="6200103" h="2709333">
                  <a:moveTo>
                    <a:pt x="0" y="0"/>
                  </a:moveTo>
                  <a:lnTo>
                    <a:pt x="6200103" y="0"/>
                  </a:lnTo>
                  <a:lnTo>
                    <a:pt x="62001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0052">
                <a:alpha val="6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20010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71550" y="3337257"/>
            <a:ext cx="14481193" cy="5921043"/>
            <a:chOff x="0" y="0"/>
            <a:chExt cx="3813977" cy="15594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13977" cy="1559452"/>
            </a:xfrm>
            <a:custGeom>
              <a:avLst/>
              <a:gdLst/>
              <a:ahLst/>
              <a:cxnLst/>
              <a:rect l="l" t="t" r="r" b="b"/>
              <a:pathLst>
                <a:path w="3813977" h="1559452">
                  <a:moveTo>
                    <a:pt x="0" y="0"/>
                  </a:moveTo>
                  <a:lnTo>
                    <a:pt x="3813977" y="0"/>
                  </a:lnTo>
                  <a:lnTo>
                    <a:pt x="3813977" y="1559452"/>
                  </a:lnTo>
                  <a:lnTo>
                    <a:pt x="0" y="1559452"/>
                  </a:lnTo>
                  <a:close/>
                </a:path>
              </a:pathLst>
            </a:custGeom>
            <a:solidFill>
              <a:srgbClr val="02005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813977" cy="1597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402232" y="5418073"/>
            <a:ext cx="3860658" cy="1759410"/>
          </a:xfrm>
          <a:custGeom>
            <a:avLst/>
            <a:gdLst/>
            <a:ahLst/>
            <a:cxnLst/>
            <a:rect l="l" t="t" r="r" b="b"/>
            <a:pathLst>
              <a:path w="3860658" h="1759410">
                <a:moveTo>
                  <a:pt x="0" y="0"/>
                </a:moveTo>
                <a:lnTo>
                  <a:pt x="3860658" y="0"/>
                </a:lnTo>
                <a:lnTo>
                  <a:pt x="3860658" y="1759411"/>
                </a:lnTo>
                <a:lnTo>
                  <a:pt x="0" y="17594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08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450623" y="4944317"/>
            <a:ext cx="2706923" cy="2706923"/>
          </a:xfrm>
          <a:custGeom>
            <a:avLst/>
            <a:gdLst/>
            <a:ahLst/>
            <a:cxnLst/>
            <a:rect l="l" t="t" r="r" b="b"/>
            <a:pathLst>
              <a:path w="2706923" h="2706923">
                <a:moveTo>
                  <a:pt x="0" y="0"/>
                </a:moveTo>
                <a:lnTo>
                  <a:pt x="2706923" y="0"/>
                </a:lnTo>
                <a:lnTo>
                  <a:pt x="2706923" y="2706923"/>
                </a:lnTo>
                <a:lnTo>
                  <a:pt x="0" y="27069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195771" y="5418073"/>
            <a:ext cx="3789579" cy="1759410"/>
          </a:xfrm>
          <a:custGeom>
            <a:avLst/>
            <a:gdLst/>
            <a:ahLst/>
            <a:cxnLst/>
            <a:rect l="l" t="t" r="r" b="b"/>
            <a:pathLst>
              <a:path w="3789579" h="1759410">
                <a:moveTo>
                  <a:pt x="0" y="0"/>
                </a:moveTo>
                <a:lnTo>
                  <a:pt x="3789579" y="0"/>
                </a:lnTo>
                <a:lnTo>
                  <a:pt x="3789579" y="1759411"/>
                </a:lnTo>
                <a:lnTo>
                  <a:pt x="0" y="1759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5605" b="-5668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099724" y="1744733"/>
            <a:ext cx="6698364" cy="2151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26"/>
              </a:lnSpc>
            </a:pPr>
            <a:r>
              <a:rPr lang="en-US" sz="7383" spc="273">
                <a:solidFill>
                  <a:srgbClr val="5ABECF"/>
                </a:solidFill>
                <a:latin typeface="Cheddar"/>
                <a:ea typeface="Cheddar"/>
                <a:cs typeface="Cheddar"/>
                <a:sym typeface="Cheddar"/>
              </a:rPr>
              <a:t>Technologies BACKend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531</Words>
  <Application>Microsoft Office PowerPoint</Application>
  <PresentationFormat>Personnalisé</PresentationFormat>
  <Paragraphs>101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6" baseType="lpstr">
      <vt:lpstr>Cheddar</vt:lpstr>
      <vt:lpstr>Arimo Bold</vt:lpstr>
      <vt:lpstr>Calibri</vt:lpstr>
      <vt:lpstr>Arimo Bold Italics</vt:lpstr>
      <vt:lpstr>Open Sans Bold</vt:lpstr>
      <vt:lpstr>Bree Serif</vt:lpstr>
      <vt:lpstr>Arial</vt:lpstr>
      <vt:lpstr>Open Sans</vt:lpstr>
      <vt:lpstr>Open Sans Bold Italics</vt:lpstr>
      <vt:lpstr>Arimo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Stratégie Réseaux Sociaux Entreprise Agence Markéting Moderne Dégradé Formes Illustrations Photos</dc:title>
  <cp:lastModifiedBy>mohamed aymane</cp:lastModifiedBy>
  <cp:revision>2</cp:revision>
  <dcterms:created xsi:type="dcterms:W3CDTF">2006-08-16T00:00:00Z</dcterms:created>
  <dcterms:modified xsi:type="dcterms:W3CDTF">2025-05-12T01:39:54Z</dcterms:modified>
  <dc:identifier>DAGe0XLOj_Y</dc:identifier>
</cp:coreProperties>
</file>